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9"/>
  </p:notesMasterIdLst>
  <p:handoutMasterIdLst>
    <p:handoutMasterId r:id="rId10"/>
  </p:handoutMasterIdLst>
  <p:sldIdLst>
    <p:sldId id="324" r:id="rId6"/>
    <p:sldId id="341" r:id="rId7"/>
    <p:sldId id="342" r:id="rId8"/>
  </p:sldIdLst>
  <p:sldSz cx="9144000" cy="6858000" type="screen4x3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155697"/>
    <a:srgbClr val="0092D4"/>
    <a:srgbClr val="83C55B"/>
    <a:srgbClr val="000000"/>
    <a:srgbClr val="D0E6CF"/>
    <a:srgbClr val="0096C8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0" autoAdjust="0"/>
    <p:restoredTop sz="94056" autoAdjust="0"/>
  </p:normalViewPr>
  <p:slideViewPr>
    <p:cSldViewPr snapToGrid="0" showGuides="1">
      <p:cViewPr>
        <p:scale>
          <a:sx n="110" d="100"/>
          <a:sy n="110" d="100"/>
        </p:scale>
        <p:origin x="-1710" y="-84"/>
      </p:cViewPr>
      <p:guideLst>
        <p:guide orient="horz" pos="3881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79" d="100"/>
          <a:sy n="79" d="100"/>
        </p:scale>
        <p:origin x="-3264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customXml" Target="../customXml/item5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F956E-1942-42B0-8249-C8405B78D562}" type="datetimeFigureOut">
              <a:rPr lang="sv-SE" smtClean="0"/>
              <a:t>2018-05-15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FD7F1-1E7A-4F3F-91CB-6893A5DCBD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7662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2018-05-15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457324" y="1003967"/>
            <a:ext cx="5817415" cy="4948238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0" indent="0">
              <a:spcBef>
                <a:spcPts val="160"/>
              </a:spcBef>
              <a:buNone/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228600" indent="-228600">
              <a:spcBef>
                <a:spcPts val="160"/>
              </a:spcBef>
              <a:buFont typeface="+mj-lt"/>
              <a:buAutoNum type="arabicPeriod"/>
            </a:pPr>
            <a:r>
              <a:rPr lang="sv-SE" sz="1200" b="0" u="none" kern="0" dirty="0" smtClean="0"/>
              <a:t>Markera den sida i presentationen som du 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r>
              <a:rPr lang="sv-SE" sz="1200" kern="0" dirty="0" smtClean="0"/>
              <a:t>Kom ihåg att radera den här instruktion när du har kommit igång. Behöver</a:t>
            </a:r>
            <a:r>
              <a:rPr lang="sv-SE" sz="1200" kern="0" baseline="0" dirty="0" smtClean="0"/>
              <a:t> du den igen så finns den bland våra sidmallar.</a:t>
            </a:r>
            <a:r>
              <a:rPr lang="sv-SE" sz="1200" kern="0" dirty="0" smtClean="0"/>
              <a:t> </a:t>
            </a:r>
            <a:r>
              <a:rPr lang="sv-SE" sz="1200" kern="0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447800" y="415623"/>
            <a:ext cx="5619750" cy="620712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Så här använder du mallen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563891" y="1645573"/>
            <a:ext cx="1990725" cy="108585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11" name="Rak pil 10"/>
          <p:cNvCxnSpPr/>
          <p:nvPr userDrawn="1"/>
        </p:nvCxnSpPr>
        <p:spPr bwMode="auto">
          <a:xfrm flipH="1">
            <a:off x="2842480" y="1497027"/>
            <a:ext cx="1640508" cy="973355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49" name="Grupp 48"/>
          <p:cNvGrpSpPr/>
          <p:nvPr userDrawn="1"/>
        </p:nvGrpSpPr>
        <p:grpSpPr>
          <a:xfrm>
            <a:off x="1563890" y="3748321"/>
            <a:ext cx="1990725" cy="1085850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cxnSp>
        <p:nvCxnSpPr>
          <p:cNvPr id="45" name="Rak pil 44"/>
          <p:cNvCxnSpPr/>
          <p:nvPr userDrawn="1"/>
        </p:nvCxnSpPr>
        <p:spPr bwMode="auto">
          <a:xfrm flipH="1">
            <a:off x="3662734" y="3641416"/>
            <a:ext cx="528940" cy="485522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9525" y="1998951"/>
            <a:ext cx="9134475" cy="736023"/>
          </a:xfrm>
          <a:prstGeom prst="rect">
            <a:avLst/>
          </a:prstGeom>
        </p:spPr>
        <p:txBody>
          <a:bodyPr/>
          <a:lstStyle>
            <a:lvl1pPr algn="ctr">
              <a:defRPr sz="36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9525" y="2782706"/>
            <a:ext cx="9134475" cy="3615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752600" y="2156857"/>
            <a:ext cx="5610225" cy="25643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6575" indent="0">
              <a:lnSpc>
                <a:spcPct val="100000"/>
              </a:lnSpc>
              <a:spcBef>
                <a:spcPts val="800"/>
              </a:spcBef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</p:txBody>
      </p:sp>
      <p:sp>
        <p:nvSpPr>
          <p:cNvPr id="9" name="Rubrik 8"/>
          <p:cNvSpPr>
            <a:spLocks noGrp="1"/>
          </p:cNvSpPr>
          <p:nvPr>
            <p:ph type="title"/>
          </p:nvPr>
        </p:nvSpPr>
        <p:spPr>
          <a:xfrm>
            <a:off x="1743075" y="1440775"/>
            <a:ext cx="5619750" cy="620712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238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299" y="344796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571500"/>
            <a:ext cx="5295900" cy="809625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68580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3238501" y="1364456"/>
            <a:ext cx="5295900" cy="45577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800"/>
              </a:spcBef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oto (helbi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6161088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403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Foto (helbild)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144000" cy="616108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0" y="979488"/>
            <a:ext cx="3590925" cy="2754312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7885113" y="115888"/>
            <a:ext cx="1090612" cy="47625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EBB78F-C1C9-4A35-84B1-F232D743926F}" type="datetimeFigureOut">
              <a:rPr lang="sv-SE" smtClean="0">
                <a:solidFill>
                  <a:srgbClr val="96969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2018-05-15</a:t>
            </a:fld>
            <a:endParaRPr lang="sv-SE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5715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928813"/>
            <a:ext cx="7772400" cy="4114800"/>
          </a:xfrm>
          <a:prstGeom prst="rect">
            <a:avLst/>
          </a:prstGeom>
        </p:spPr>
        <p:txBody>
          <a:bodyPr/>
          <a:lstStyle>
            <a:lvl1pPr marL="108000" indent="-108000">
              <a:buSzPct val="100000"/>
              <a:buFont typeface="Arial" pitchFamily="34" charset="0"/>
              <a:buChar char="•"/>
              <a:defRPr/>
            </a:lvl1pPr>
            <a:lvl2pPr marL="360000" indent="-108000">
              <a:buSzPct val="80000"/>
              <a:buFont typeface="Arial" pitchFamily="34" charset="0"/>
              <a:buChar char="–"/>
              <a:defRPr/>
            </a:lvl2pPr>
            <a:lvl3pPr marL="720000" indent="-108000">
              <a:buSzPct val="85000"/>
              <a:buFont typeface="Arial" pitchFamily="34" charset="0"/>
              <a:buChar char="•"/>
              <a:defRPr/>
            </a:lvl3pPr>
            <a:lvl4pPr marL="1080000" indent="-108000">
              <a:buSzPct val="75000"/>
              <a:buFont typeface="Arial" pitchFamily="34" charset="0"/>
              <a:buChar char="–"/>
              <a:defRPr/>
            </a:lvl4pPr>
            <a:lvl5pPr marL="1440000" indent="-108000">
              <a:buSzPct val="75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16688" y="6308726"/>
            <a:ext cx="1905000" cy="341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BILD </a:t>
            </a:r>
            <a:fld id="{AA0D5D80-9B78-4F73-AEAF-B0DCDE3A3C5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6308725"/>
            <a:ext cx="2895600" cy="47625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xfrm>
            <a:off x="7885113" y="115888"/>
            <a:ext cx="1090612" cy="47625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359E03C-60BC-47AB-9A79-9CBE55A2AA80}" type="datetimeFigureOut">
              <a:rPr lang="sv-SE"/>
              <a:pPr/>
              <a:t>2018-05-15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883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701" y="6251312"/>
            <a:ext cx="1855571" cy="392926"/>
          </a:xfrm>
          <a:prstGeom prst="rect">
            <a:avLst/>
          </a:prstGeom>
        </p:spPr>
      </p:pic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6308725"/>
            <a:ext cx="20875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67" r:id="rId3"/>
    <p:sldLayoutId id="2147483662" r:id="rId4"/>
    <p:sldLayoutId id="2147483665" r:id="rId5"/>
    <p:sldLayoutId id="2147483664" r:id="rId6"/>
    <p:sldLayoutId id="2147483668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0112" y="571500"/>
            <a:ext cx="7768087" cy="834606"/>
          </a:xfrm>
        </p:spPr>
        <p:txBody>
          <a:bodyPr/>
          <a:lstStyle/>
          <a:p>
            <a:pPr algn="ctr"/>
            <a:r>
              <a:rPr lang="sv-SE" sz="2400" b="1" dirty="0" smtClean="0">
                <a:solidFill>
                  <a:srgbClr val="0070C0"/>
                </a:solidFill>
              </a:rPr>
              <a:t>Utredning </a:t>
            </a:r>
            <a:r>
              <a:rPr lang="sv-SE" sz="2400" b="1" dirty="0">
                <a:solidFill>
                  <a:srgbClr val="0070C0"/>
                </a:solidFill>
              </a:rPr>
              <a:t>för vårdkedjan förvärvade hjärnskador</a:t>
            </a:r>
            <a:br>
              <a:rPr lang="sv-SE" sz="2400" b="1" dirty="0">
                <a:solidFill>
                  <a:srgbClr val="0070C0"/>
                </a:solidFill>
              </a:rPr>
            </a:br>
            <a:r>
              <a:rPr lang="sv-SE" sz="2400" b="1" dirty="0">
                <a:solidFill>
                  <a:srgbClr val="0070C0"/>
                </a:solidFill>
              </a:rPr>
              <a:t/>
            </a:r>
            <a:br>
              <a:rPr lang="sv-SE" sz="2400" b="1" dirty="0">
                <a:solidFill>
                  <a:srgbClr val="0070C0"/>
                </a:solidFill>
              </a:rPr>
            </a:br>
            <a:endParaRPr lang="sv-SE" sz="2400" b="1" kern="1200" dirty="0">
              <a:solidFill>
                <a:srgbClr val="0070C0"/>
              </a:solidFill>
              <a:latin typeface="+mn-lt"/>
              <a:ea typeface="BatangChe" panose="02030609000101010101" pitchFamily="49" charset="-127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5004" y="1518250"/>
            <a:ext cx="7772400" cy="4533990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Bakgrund:</a:t>
            </a:r>
          </a:p>
          <a:p>
            <a:r>
              <a:rPr lang="sv-SE" dirty="0" smtClean="0"/>
              <a:t>Patientgrupp med livslånga funktionsnedsättningar – inom flera områden.</a:t>
            </a:r>
          </a:p>
          <a:p>
            <a:r>
              <a:rPr lang="sv-SE" dirty="0"/>
              <a:t>B</a:t>
            </a:r>
            <a:r>
              <a:rPr lang="sv-SE" dirty="0" smtClean="0"/>
              <a:t>ehov </a:t>
            </a:r>
            <a:r>
              <a:rPr lang="sv-SE" dirty="0"/>
              <a:t>av fortsatta insatser under flera år efter insjuknandet eller skadan. </a:t>
            </a:r>
          </a:p>
          <a:p>
            <a:pPr marL="1332000" lvl="4" indent="0">
              <a:buNone/>
            </a:pPr>
            <a:endParaRPr lang="sv-SE" dirty="0" smtClean="0"/>
          </a:p>
          <a:p>
            <a:pPr marL="1332000" lvl="4" indent="0">
              <a:buNone/>
            </a:pPr>
            <a:endParaRPr lang="sv-SE" dirty="0" smtClean="0"/>
          </a:p>
          <a:p>
            <a:pPr lvl="4"/>
            <a:r>
              <a:rPr lang="sv-SE" dirty="0" smtClean="0"/>
              <a:t>Allt fler räddas till livet av en utvecklad akutsjukvård</a:t>
            </a:r>
          </a:p>
          <a:p>
            <a:pPr lvl="4"/>
            <a:r>
              <a:rPr lang="sv-SE" dirty="0" smtClean="0"/>
              <a:t>Tillgång till rehabiliteringsmedicinsk kompetens första tiden</a:t>
            </a:r>
          </a:p>
          <a:p>
            <a:pPr lvl="4"/>
            <a:endParaRPr lang="sv-SE" dirty="0"/>
          </a:p>
          <a:p>
            <a:pPr lvl="4"/>
            <a:r>
              <a:rPr lang="sv-SE" dirty="0" smtClean="0"/>
              <a:t>Saknas en sammanhållen vårdkedja/långtidsuppföljning när patienten lämnar rehabiliteringsmedicinsk klinik</a:t>
            </a:r>
          </a:p>
          <a:p>
            <a:pPr lvl="4"/>
            <a:r>
              <a:rPr lang="sv-SE" dirty="0" smtClean="0"/>
              <a:t>Övervältning av ansvar mellan olika aktörer utan samordning</a:t>
            </a:r>
          </a:p>
          <a:p>
            <a:pPr lvl="4"/>
            <a:endParaRPr lang="sv-SE" dirty="0"/>
          </a:p>
          <a:p>
            <a:pPr lvl="4"/>
            <a:r>
              <a:rPr lang="sv-SE" dirty="0" smtClean="0"/>
              <a:t>Behandlingsinsatser upphör vid 65 år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2667000" y="6308725"/>
            <a:ext cx="3360738" cy="476251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" name="V-form 4"/>
          <p:cNvSpPr/>
          <p:nvPr/>
        </p:nvSpPr>
        <p:spPr bwMode="auto">
          <a:xfrm rot="5400000">
            <a:off x="603851" y="3275165"/>
            <a:ext cx="1242201" cy="879895"/>
          </a:xfrm>
          <a:prstGeom prst="chevron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V-form 6"/>
          <p:cNvSpPr/>
          <p:nvPr/>
        </p:nvSpPr>
        <p:spPr bwMode="auto">
          <a:xfrm rot="5400000">
            <a:off x="603851" y="4295958"/>
            <a:ext cx="1242201" cy="879895"/>
          </a:xfrm>
          <a:prstGeom prst="chevron">
            <a:avLst/>
          </a:prstGeom>
          <a:solidFill>
            <a:schemeClr val="tx1">
              <a:lumMod val="75000"/>
              <a:lumOff val="2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V-form 7"/>
          <p:cNvSpPr/>
          <p:nvPr/>
        </p:nvSpPr>
        <p:spPr bwMode="auto">
          <a:xfrm rot="5400000">
            <a:off x="603851" y="5348379"/>
            <a:ext cx="1242201" cy="879895"/>
          </a:xfrm>
          <a:prstGeom prst="chevron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871268" y="3623094"/>
            <a:ext cx="793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solidFill>
                  <a:schemeClr val="bg1"/>
                </a:solidFill>
              </a:rPr>
              <a:t>Röda mattan</a:t>
            </a: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785004" y="4551239"/>
            <a:ext cx="879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 smtClean="0">
                <a:solidFill>
                  <a:schemeClr val="bg1"/>
                </a:solidFill>
              </a:rPr>
              <a:t>Svarta hålet</a:t>
            </a: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785004" y="5615796"/>
            <a:ext cx="1009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Ättestupan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414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b="1" kern="1200" dirty="0" smtClean="0">
                <a:ea typeface="BatangChe" panose="02030609000101010101" pitchFamily="49" charset="-127"/>
              </a:rPr>
              <a:t/>
            </a:r>
            <a:br>
              <a:rPr lang="sv-SE" sz="2400" b="1" kern="1200" dirty="0" smtClean="0">
                <a:ea typeface="BatangChe" panose="02030609000101010101" pitchFamily="49" charset="-127"/>
              </a:rPr>
            </a:br>
            <a:r>
              <a:rPr lang="sv-SE" sz="2400" b="1" kern="1200" dirty="0" smtClean="0">
                <a:solidFill>
                  <a:srgbClr val="0070C0"/>
                </a:solidFill>
                <a:ea typeface="BatangChe" panose="02030609000101010101" pitchFamily="49" charset="-127"/>
              </a:rPr>
              <a:t>Bakgrund forts.</a:t>
            </a:r>
            <a:endParaRPr lang="sv-SE" sz="2400" b="1" kern="1200" dirty="0">
              <a:ea typeface="BatangChe" panose="02030609000101010101" pitchFamily="49" charset="-127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Region Norrbotten </a:t>
            </a:r>
            <a:r>
              <a:rPr lang="sv-SE" dirty="0" smtClean="0"/>
              <a:t>har en struktur (</a:t>
            </a:r>
            <a:r>
              <a:rPr lang="sv-SE" dirty="0" err="1" smtClean="0"/>
              <a:t>rehaböverenskommelsen</a:t>
            </a:r>
            <a:r>
              <a:rPr lang="sv-SE" dirty="0" smtClean="0"/>
              <a:t>) </a:t>
            </a:r>
            <a:r>
              <a:rPr lang="sv-SE" dirty="0"/>
              <a:t>som tydliggör  </a:t>
            </a:r>
            <a:r>
              <a:rPr lang="sv-SE" dirty="0" smtClean="0"/>
              <a:t>uppdrag och ansvar inom </a:t>
            </a:r>
            <a:r>
              <a:rPr lang="sv-SE" dirty="0"/>
              <a:t>den egna organisationen </a:t>
            </a:r>
            <a:endParaRPr lang="sv-SE" dirty="0" smtClean="0"/>
          </a:p>
          <a:p>
            <a:r>
              <a:rPr lang="sv-SE" dirty="0" smtClean="0"/>
              <a:t>Behovet </a:t>
            </a:r>
            <a:r>
              <a:rPr lang="sv-SE" dirty="0"/>
              <a:t>av en fungerande vårdkedja för personer med förvärvad </a:t>
            </a:r>
            <a:r>
              <a:rPr lang="sv-SE" dirty="0" smtClean="0"/>
              <a:t>hjärnskada över tid är välkänt</a:t>
            </a:r>
          </a:p>
          <a:p>
            <a:r>
              <a:rPr lang="sv-SE" dirty="0"/>
              <a:t>D</a:t>
            </a:r>
            <a:r>
              <a:rPr lang="sv-SE" dirty="0" smtClean="0"/>
              <a:t>et finns ingen </a:t>
            </a:r>
            <a:r>
              <a:rPr lang="sv-SE" dirty="0"/>
              <a:t>riktigt klar bild av hur vårdkedjan ser ut (och borde se ut</a:t>
            </a:r>
            <a:r>
              <a:rPr lang="sv-SE" dirty="0" smtClean="0"/>
              <a:t>), </a:t>
            </a:r>
            <a:r>
              <a:rPr lang="sv-SE" dirty="0"/>
              <a:t>framförallt efter den inledande </a:t>
            </a:r>
            <a:r>
              <a:rPr lang="sv-SE" dirty="0" smtClean="0"/>
              <a:t>slutenvårdsperioden</a:t>
            </a:r>
          </a:p>
          <a:p>
            <a:r>
              <a:rPr lang="sv-SE" dirty="0" smtClean="0"/>
              <a:t>Gränsdragningsproblem gällande utbildning/</a:t>
            </a:r>
            <a:r>
              <a:rPr lang="sv-SE" dirty="0" err="1" smtClean="0"/>
              <a:t>rehabiliteringinsatser</a:t>
            </a:r>
            <a:r>
              <a:rPr lang="sv-SE" dirty="0" smtClean="0"/>
              <a:t>  mellan vården, kommuner, Försäkringskassan, Arbetsförmedling och brukarorganisationer </a:t>
            </a:r>
          </a:p>
          <a:p>
            <a:endParaRPr lang="sv-SE" dirty="0"/>
          </a:p>
        </p:txBody>
      </p:sp>
      <p:pic>
        <p:nvPicPr>
          <p:cNvPr id="6" name="Picture 10" descr="C:\Users\lbsushel\AppData\Local\Microsoft\Windows\Temporary Internet Files\Content.IE5\J4EYDEH9\3d-Process-Gear-Wheel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343" y="5224405"/>
            <a:ext cx="2682815" cy="141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38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b="1" dirty="0" smtClean="0">
                <a:solidFill>
                  <a:srgbClr val="0070C0"/>
                </a:solidFill>
              </a:rPr>
              <a:t>Aktuellt:</a:t>
            </a:r>
            <a:br>
              <a:rPr lang="sv-SE" sz="2400" b="1" dirty="0" smtClean="0">
                <a:solidFill>
                  <a:srgbClr val="0070C0"/>
                </a:solidFill>
              </a:rPr>
            </a:br>
            <a:r>
              <a:rPr lang="sv-SE" sz="2400" b="1" dirty="0" smtClean="0">
                <a:solidFill>
                  <a:srgbClr val="0070C0"/>
                </a:solidFill>
              </a:rPr>
              <a:t>- </a:t>
            </a:r>
            <a:r>
              <a:rPr lang="sv-SE" sz="2000" b="1" dirty="0">
                <a:solidFill>
                  <a:srgbClr val="0070C0"/>
                </a:solidFill>
              </a:rPr>
              <a:t>Kartlägga, beskriva och </a:t>
            </a:r>
            <a:r>
              <a:rPr lang="sv-SE" sz="2000" b="1" dirty="0" smtClean="0">
                <a:solidFill>
                  <a:srgbClr val="0070C0"/>
                </a:solidFill>
              </a:rPr>
              <a:t>identifiera förbättringsområden</a:t>
            </a:r>
            <a:r>
              <a:rPr lang="sv-SE" sz="2400" dirty="0"/>
              <a:t/>
            </a:r>
            <a:br>
              <a:rPr lang="sv-SE" sz="2400" dirty="0"/>
            </a:br>
            <a:r>
              <a:rPr lang="sv-SE" sz="2400" dirty="0"/>
              <a:t/>
            </a:r>
            <a:br>
              <a:rPr lang="sv-SE" sz="2400" dirty="0"/>
            </a:br>
            <a:endParaRPr lang="sv-SE" sz="2400" b="1" dirty="0">
              <a:solidFill>
                <a:srgbClr val="0070C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82283" y="2001329"/>
            <a:ext cx="7772400" cy="4404594"/>
          </a:xfrm>
        </p:spPr>
        <p:txBody>
          <a:bodyPr/>
          <a:lstStyle/>
          <a:p>
            <a:pPr lvl="0"/>
            <a:r>
              <a:rPr lang="sv-SE" sz="1400" dirty="0"/>
              <a:t>Hur samverkar och samordnar hälso- och sjukvården och kommuner, Försäkringskassan och Arbetsförmedling rehabiliteringen för personer med förvärvad hjärnskada?</a:t>
            </a:r>
          </a:p>
          <a:p>
            <a:pPr lvl="0"/>
            <a:r>
              <a:rPr lang="sv-SE" sz="1400" dirty="0"/>
              <a:t>Vilka möjligheter har personer med förvärvad hjärnskada till långtids rehabilitering som syftar till självständighet i vardagen och arbetsåtergång? </a:t>
            </a:r>
          </a:p>
          <a:p>
            <a:pPr lvl="0"/>
            <a:r>
              <a:rPr lang="sv-SE" sz="1400" dirty="0"/>
              <a:t>Vilka nationella skillnader finns?</a:t>
            </a:r>
          </a:p>
          <a:p>
            <a:pPr lvl="0"/>
            <a:r>
              <a:rPr lang="sv-SE" sz="1400" dirty="0"/>
              <a:t>Hur förmedlas rehabiliteringsmöjligheterna till personer med förvärvad hjärnskada samt är insatserna likvärdiga i länet?</a:t>
            </a:r>
          </a:p>
          <a:p>
            <a:pPr lvl="0"/>
            <a:r>
              <a:rPr lang="sv-SE" sz="1400" dirty="0"/>
              <a:t>Hur ser långtidsresultaten ut för personer med förvärvad hjärnskada, avseende självständighet i vardagen och återgång i arbete?</a:t>
            </a:r>
          </a:p>
          <a:p>
            <a:pPr lvl="0"/>
            <a:r>
              <a:rPr lang="sv-SE" sz="1400" dirty="0"/>
              <a:t>Kan samordningen förbättras med </a:t>
            </a:r>
            <a:r>
              <a:rPr lang="sv-SE" sz="1400" dirty="0" err="1"/>
              <a:t>sk</a:t>
            </a:r>
            <a:r>
              <a:rPr lang="sv-SE" sz="1400" dirty="0"/>
              <a:t> hjärnskadekoordinatorer och vilken roll kan de nya rehabiliteringskoordinatorerna inom vården ha för dessa personer? </a:t>
            </a:r>
          </a:p>
          <a:p>
            <a:endParaRPr lang="sv-SE" dirty="0"/>
          </a:p>
        </p:txBody>
      </p:sp>
      <p:pic>
        <p:nvPicPr>
          <p:cNvPr id="4" name="Picture 3" descr="C:\Users\lbsushel\AppData\Local\Microsoft\Windows\Temporary Internet Files\Content.IE5\8HF32CZB\team_puzzle_clipar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41" y="5633049"/>
            <a:ext cx="2448811" cy="111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 descr="C:\Users\lbsushel\AppData\Local\Microsoft\Windows\Temporary Internet Files\Content.IE5\3DIMIB5Y\goal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717" y="5486399"/>
            <a:ext cx="1577279" cy="1178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21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rism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l Region Norrbotten_vit">
  <a:themeElements>
    <a:clrScheme name="NLL Rö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E1D059"/>
      </a:accent1>
      <a:accent2>
        <a:srgbClr val="F8951F"/>
      </a:accent2>
      <a:accent3>
        <a:srgbClr val="EE6821"/>
      </a:accent3>
      <a:accent4>
        <a:srgbClr val="C11933"/>
      </a:accent4>
      <a:accent5>
        <a:srgbClr val="403D45"/>
      </a:accent5>
      <a:accent6>
        <a:srgbClr val="C0C0BD"/>
      </a:accent6>
      <a:hlink>
        <a:srgbClr val="403D45"/>
      </a:hlink>
      <a:folHlink>
        <a:srgbClr val="C0C0BD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NLLEstablishedBy xmlns="http://schemas.microsoft.com/sharepoint/v3">
      <UserInfo>
        <DisplayName>Katarina Englund</DisplayName>
        <AccountId>350</AccountId>
        <AccountType/>
      </UserInfo>
    </NLLEstablishedBy>
    <NLLModifiedBy xmlns="http://schemas.microsoft.com/sharepoint/v3">Systemkonto</NLLModifiedBy>
    <NLLDocumentIDValue xmlns="http://schemas.microsoft.com/sharepoint/v3">nskcre-4-588</NLLDocumentIDValue>
    <NLLInformationclass xmlns="http://schemas.microsoft.com/sharepoint/v3">Publik</NLLInformationclass>
    <AnsvarigQuickpart xmlns="http://schemas.microsoft.com/sharepoint/v3">Stefan Stridsman</AnsvarigQuickpart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Rehabiliteringsmedicinsk vård Sunderby sjukhus</TermName>
          <TermId xmlns="http://schemas.microsoft.com/office/infopath/2007/PartnerControls">f4dbbb6e-dfd5-4688-9f86-2647879e1628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PublishDateQuickpart xmlns="http://schemas.microsoft.com/sharepoint/v3">5/19/2022</NLLPublishDateQuickpart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 Neurocentrum</TermName>
          <TermId xmlns="http://schemas.microsoft.com/office/infopath/2007/PartnerControls">ace9c9f9-5c5f-4297-aacd-5e36d9d1ba37</TermId>
        </TermInfo>
      </Terms>
    </NLLProducerPlaceTaxHTField0>
    <NLLEstablishedByQuickpart xmlns="http://schemas.microsoft.com/sharepoint/v3">Katarina Englund</NLLEstablishedByQuickpart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2.0</NLLVersion>
    <NLLPublishDate xmlns="http://schemas.microsoft.com/sharepoint/v3">2022-05-18T22:00:00+00:00</NLLPublishDate>
    <NLLPublishingstatus xmlns="http://schemas.microsoft.com/sharepoint/v3">Publicerad</NLLPublishingstatus>
    <NLLPublished xmlns="http://schemas.microsoft.com/sharepoint/v3" xsi:nil="true"/>
    <NLLThinningTime xmlns="http://schemas.microsoft.com/sharepoint/v3">2025-05-18T22:00:00+00:00</NLLThinningTime>
    <NLLLockWorkflows xmlns="http://schemas.microsoft.com/sharepoint/v3">false</NLLLockWorkflows>
    <VersionComment xmlns="http://schemas.microsoft.com/sharepoint/v3">Systemkonto har 5/19/2022 verifierat dokumentets giltlighet.</VersionComment>
    <TaxKeywordTaxHTField xmlns="c7918ce9-5289-4a18-805d-4141408e948c">
      <Terms xmlns="http://schemas.microsoft.com/office/infopath/2007/PartnerControls"/>
    </TaxKeywordTaxHTField>
    <_dlc_DocId xmlns="c7918ce9-5289-4a18-805d-4141408e948c">nskcre-4-588</_dlc_DocId>
    <_dlc_DocIdUrl xmlns="c7918ce9-5289-4a18-805d-4141408e948c">
      <Url>http://spportal.extvis.local/process/administrativ/_layouts/15/DocIdRedir.aspx?ID=nskcre-4-588</Url>
      <Description>nskcre-4-588</Description>
    </_dlc_DocIdUrl>
    <_dlc_DocIdPersistId xmlns="c7918ce9-5289-4a18-805d-4141408e948c">true</_dlc_DocIdPersistId>
    <_dlc_ExpireDate xmlns="http://schemas.microsoft.com/sharepoint/v3">2025-06-18T22:00:00+00:00</_dlc_ExpireDate>
    <_dlc_ExpireDateSaved xmlns="http://schemas.microsoft.com/sharepoint/v3" xsi:nil="true"/>
    <VISResponsible xmlns="e1dec489-f745-4ed5-9c00-958a11aea6df">
      <UserInfo>
        <DisplayName>Stefan Stridsman</DisplayName>
        <AccountId>69</AccountId>
        <AccountType/>
      </UserInfo>
    </VISResponsible>
    <VIS_DocumentId xmlns="e1dec489-f745-4ed5-9c00-958a11aea6df">
      <Url>https://samarbeta.nll.se/producentplats/div-ns-bas-kcre/_layouts/15/DocIdRedir.aspx?ID=nskcre-4-588</Url>
      <Description>nskcre-4-588</Description>
    </VIS_DocumentId>
    <DocumentStatus xmlns="e1dec489-f745-4ed5-9c00-958a11aea6df">
      <Url>https://samarbeta.nll.se/producentplats/div-ns-bas-kcre/_layouts/15/wrkstat.aspx?List=1e8767ae-c215-41ff-b5a3-beb731603b7c&amp;WorkflowInstanceName=d2e2a8d1-04da-438f-834e-668886dc9eb7</Url>
      <Description>Publicerad</Description>
    </DocumentStatus>
    <_dlc_Exempt xmlns="http://schemas.microsoft.com/sharepoint/v3">false</_dlc_Exemp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250ee7b4d9bb8c15c15ff768352f79c4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17dee6eec5598b22a7c41fd52a3e56c5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2222D1-AEA9-4D63-AA98-EB2B41265AB6}"/>
</file>

<file path=customXml/itemProps2.xml><?xml version="1.0" encoding="utf-8"?>
<ds:datastoreItem xmlns:ds="http://schemas.openxmlformats.org/officeDocument/2006/customXml" ds:itemID="{C248B7F4-2364-4158-934E-D47E6A9AF938}">
  <ds:schemaRefs>
    <ds:schemaRef ds:uri="http://purl.org/dc/terms/"/>
    <ds:schemaRef ds:uri="http://www.w3.org/XML/1998/namespace"/>
    <ds:schemaRef ds:uri="9a1824d2-bfdf-4c9d-ac61-1ae64b2a8e4c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360DB593-9458-456D-B8A6-B434F18D380A}"/>
</file>

<file path=customXml/itemProps4.xml><?xml version="1.0" encoding="utf-8"?>
<ds:datastoreItem xmlns:ds="http://schemas.openxmlformats.org/officeDocument/2006/customXml" ds:itemID="{348A9473-EA74-448D-B30C-0B42F9417A31}"/>
</file>

<file path=customXml/itemProps5.xml><?xml version="1.0" encoding="utf-8"?>
<ds:datastoreItem xmlns:ds="http://schemas.openxmlformats.org/officeDocument/2006/customXml" ds:itemID="{BF9F167D-326C-4371-B130-F4191867BDF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</TotalTime>
  <Words>199</Words>
  <Application>Microsoft Office PowerPoint</Application>
  <PresentationFormat>Bildspel på skärmen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Mall Region Norrbotten_vit</vt:lpstr>
      <vt:lpstr>Utredning för vårdkedjan förvärvade hjärnskador  </vt:lpstr>
      <vt:lpstr> Bakgrund forts.</vt:lpstr>
      <vt:lpstr>Aktuellt: - Kartlägga, beskriva och identifiera förbättringsområden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171025 Länsstrygruppen</dc:title>
  <dc:creator>Anna Lind</dc:creator>
  <cp:keywords/>
  <cp:lastModifiedBy>Katarina Englund</cp:lastModifiedBy>
  <cp:revision>105</cp:revision>
  <cp:lastPrinted>2015-10-01T11:12:07Z</cp:lastPrinted>
  <dcterms:created xsi:type="dcterms:W3CDTF">2016-12-19T09:13:33Z</dcterms:created>
  <dcterms:modified xsi:type="dcterms:W3CDTF">2018-05-15T10:58:52Z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/>
  </property>
  <property fmtid="{D5CDD505-2E9C-101B-9397-08002B2CF9AE}" pid="4" name="CareActionCodeSurgical">
    <vt:lpwstr/>
  </property>
  <property fmtid="{D5CDD505-2E9C-101B-9397-08002B2CF9AE}" pid="5" name="NLLProducerPlace">
    <vt:lpwstr>984</vt:lpwstr>
  </property>
  <property fmtid="{D5CDD505-2E9C-101B-9397-08002B2CF9AE}" pid="6" name="NLLStakeholder">
    <vt:lpwstr>1949;#|f4dbbb6e-dfd5-4688-9f86-2647879e1628</vt:lpwstr>
  </property>
  <property fmtid="{D5CDD505-2E9C-101B-9397-08002B2CF9AE}" pid="7" name="PsychiatricCodeTaxHTField0">
    <vt:lpwstr/>
  </property>
  <property fmtid="{D5CDD505-2E9C-101B-9397-08002B2CF9AE}" pid="8" name="NLLInformationCollection">
    <vt:lpwstr/>
  </property>
  <property fmtid="{D5CDD505-2E9C-101B-9397-08002B2CF9AE}" pid="9" name="TLVCodeDiagnosisTaxHTField0">
    <vt:lpwstr/>
  </property>
  <property fmtid="{D5CDD505-2E9C-101B-9397-08002B2CF9AE}" pid="10" name="CareActionCodeNonSurgicalTaxHTField0">
    <vt:lpwstr/>
  </property>
  <property fmtid="{D5CDD505-2E9C-101B-9397-08002B2CF9AE}" pid="11" name="SpecialtyTaxHTField0">
    <vt:lpwstr/>
  </property>
  <property fmtid="{D5CDD505-2E9C-101B-9397-08002B2CF9AE}" pid="12" name="NLLMeetingType">
    <vt:lpwstr/>
  </property>
  <property fmtid="{D5CDD505-2E9C-101B-9397-08002B2CF9AE}" pid="13" name="CareActionCodeNonSurgical">
    <vt:lpwstr/>
  </property>
  <property fmtid="{D5CDD505-2E9C-101B-9397-08002B2CF9AE}" pid="14" name="CompulsoryActionTaxHTField0">
    <vt:lpwstr/>
  </property>
  <property fmtid="{D5CDD505-2E9C-101B-9397-08002B2CF9AE}" pid="15" name="Specialty">
    <vt:lpwstr/>
  </property>
  <property fmtid="{D5CDD505-2E9C-101B-9397-08002B2CF9AE}" pid="16" name="ICD10Code">
    <vt:lpwstr/>
  </property>
  <property fmtid="{D5CDD505-2E9C-101B-9397-08002B2CF9AE}" pid="17" name="AnalysisNameTaxHTField0">
    <vt:lpwstr/>
  </property>
  <property fmtid="{D5CDD505-2E9C-101B-9397-08002B2CF9AE}" pid="18" name="NLLMtptCode">
    <vt:lpwstr/>
  </property>
  <property fmtid="{D5CDD505-2E9C-101B-9397-08002B2CF9AE}" pid="19" name="NLLMeetingTypeTaxHTField0">
    <vt:lpwstr/>
  </property>
  <property fmtid="{D5CDD505-2E9C-101B-9397-08002B2CF9AE}" pid="20" name="CareActionCodeSurgicalTaxHTField0">
    <vt:lpwstr/>
  </property>
  <property fmtid="{D5CDD505-2E9C-101B-9397-08002B2CF9AE}" pid="21" name="PharmaceuticalCodeTaxHTField0">
    <vt:lpwstr/>
  </property>
  <property fmtid="{D5CDD505-2E9C-101B-9397-08002B2CF9AE}" pid="22" name="NLLDecisionLevelManagedTaxHTField0">
    <vt:lpwstr/>
  </property>
  <property fmtid="{D5CDD505-2E9C-101B-9397-08002B2CF9AE}" pid="23" name="ICD10CodeTaxHTField0">
    <vt:lpwstr/>
  </property>
  <property fmtid="{D5CDD505-2E9C-101B-9397-08002B2CF9AE}" pid="24" name="CompulsoryAction">
    <vt:lpwstr/>
  </property>
  <property fmtid="{D5CDD505-2E9C-101B-9397-08002B2CF9AE}" pid="25" name="NLLDecisionLevelManaged">
    <vt:lpwstr/>
  </property>
  <property fmtid="{D5CDD505-2E9C-101B-9397-08002B2CF9AE}" pid="26" name="prdProcess">
    <vt:lpwstr/>
  </property>
  <property fmtid="{D5CDD505-2E9C-101B-9397-08002B2CF9AE}" pid="27" name="References">
    <vt:lpwstr/>
  </property>
  <property fmtid="{D5CDD505-2E9C-101B-9397-08002B2CF9AE}" pid="28" name="TLVCodeAction">
    <vt:lpwstr/>
  </property>
  <property fmtid="{D5CDD505-2E9C-101B-9397-08002B2CF9AE}" pid="29" name="RadiologicalCode">
    <vt:lpwstr/>
  </property>
  <property fmtid="{D5CDD505-2E9C-101B-9397-08002B2CF9AE}" pid="30" name="TLVCodeDiagnosis">
    <vt:lpwstr/>
  </property>
  <property fmtid="{D5CDD505-2E9C-101B-9397-08002B2CF9AE}" pid="31" name="PharmaceuticalCode">
    <vt:lpwstr/>
  </property>
  <property fmtid="{D5CDD505-2E9C-101B-9397-08002B2CF9AE}" pid="32" name="ReferencesTaxHTField0">
    <vt:lpwstr/>
  </property>
  <property fmtid="{D5CDD505-2E9C-101B-9397-08002B2CF9AE}" pid="33" name="TLVCodeActionTaxHTField0">
    <vt:lpwstr/>
  </property>
  <property fmtid="{D5CDD505-2E9C-101B-9397-08002B2CF9AE}" pid="34" name="NLLProjectTypeTaxHTField0">
    <vt:lpwstr/>
  </property>
  <property fmtid="{D5CDD505-2E9C-101B-9397-08002B2CF9AE}" pid="35" name="PsychiatricCode">
    <vt:lpwstr/>
  </property>
  <property fmtid="{D5CDD505-2E9C-101B-9397-08002B2CF9AE}" pid="36" name="RadiologicalCodeTaxHTField0">
    <vt:lpwstr/>
  </property>
  <property fmtid="{D5CDD505-2E9C-101B-9397-08002B2CF9AE}" pid="37" name="NLLDocumentType">
    <vt:lpwstr>1021</vt:lpwstr>
  </property>
  <property fmtid="{D5CDD505-2E9C-101B-9397-08002B2CF9AE}" pid="38" name="NLLProjectType">
    <vt:lpwstr/>
  </property>
  <property fmtid="{D5CDD505-2E9C-101B-9397-08002B2CF9AE}" pid="39" name="AnalysisName">
    <vt:lpwstr/>
  </property>
  <property fmtid="{D5CDD505-2E9C-101B-9397-08002B2CF9AE}" pid="40" name="NLLMtptCodeTaxHTField0">
    <vt:lpwstr/>
  </property>
  <property fmtid="{D5CDD505-2E9C-101B-9397-08002B2CF9AE}" pid="41" name="NLLApprovedByQuickPart">
    <vt:lpwstr/>
  </property>
  <property fmtid="{D5CDD505-2E9C-101B-9397-08002B2CF9AE}" pid="42" name="NLLProjectDescription">
    <vt:lpwstr/>
  </property>
  <property fmtid="{D5CDD505-2E9C-101B-9397-08002B2CF9AE}" pid="43" name="NPUCode">
    <vt:lpwstr/>
  </property>
  <property fmtid="{D5CDD505-2E9C-101B-9397-08002B2CF9AE}" pid="44" name="NLLClosureDate">
    <vt:lpwstr/>
  </property>
  <property fmtid="{D5CDD505-2E9C-101B-9397-08002B2CF9AE}" pid="45" name="NLLProducerplaceID">
    <vt:lpwstr/>
  </property>
  <property fmtid="{D5CDD505-2E9C-101B-9397-08002B2CF9AE}" pid="46" name="NLLPublishedTemplate">
    <vt:lpwstr/>
  </property>
  <property fmtid="{D5CDD505-2E9C-101B-9397-08002B2CF9AE}" pid="47" name="NLLWFComment">
    <vt:lpwstr/>
  </property>
  <property fmtid="{D5CDD505-2E9C-101B-9397-08002B2CF9AE}" pid="48" name="NLLPTCName">
    <vt:lpwstr/>
  </property>
  <property fmtid="{D5CDD505-2E9C-101B-9397-08002B2CF9AE}" pid="49" name="NLLProjectName">
    <vt:lpwstr/>
  </property>
  <property fmtid="{D5CDD505-2E9C-101B-9397-08002B2CF9AE}" pid="50" name="NLLProjectUrl">
    <vt:lpwstr/>
  </property>
  <property fmtid="{D5CDD505-2E9C-101B-9397-08002B2CF9AE}" pid="51" name="NLLProjectStatus">
    <vt:lpwstr/>
  </property>
  <property fmtid="{D5CDD505-2E9C-101B-9397-08002B2CF9AE}" pid="52" name="NLLSteeringGroup">
    <vt:lpwstr/>
  </property>
  <property fmtid="{D5CDD505-2E9C-101B-9397-08002B2CF9AE}" pid="53" name="NLLTemplateStatus">
    <vt:lpwstr/>
  </property>
  <property fmtid="{D5CDD505-2E9C-101B-9397-08002B2CF9AE}" pid="54" name="NLLProjectLeader">
    <vt:lpwstr/>
  </property>
  <property fmtid="{D5CDD505-2E9C-101B-9397-08002B2CF9AE}" pid="56" name="NLLDefaultTemplate">
    <vt:lpwstr/>
  </property>
  <property fmtid="{D5CDD505-2E9C-101B-9397-08002B2CF9AE}" pid="57" name="NLLProjectVisitor">
    <vt:lpwstr/>
  </property>
  <property fmtid="{D5CDD505-2E9C-101B-9397-08002B2CF9AE}" pid="58" name="NLLApprovedBy">
    <vt:lpwstr/>
  </property>
  <property fmtid="{D5CDD505-2E9C-101B-9397-08002B2CF9AE}" pid="59" name="NLLProjectOwner">
    <vt:lpwstr/>
  </property>
  <property fmtid="{D5CDD505-2E9C-101B-9397-08002B2CF9AE}" pid="60" name="NPUCodeTaxHTField0">
    <vt:lpwstr/>
  </property>
  <property fmtid="{D5CDD505-2E9C-101B-9397-08002B2CF9AE}" pid="61" name="NLLTemplateFolderDescription">
    <vt:lpwstr/>
  </property>
  <property fmtid="{D5CDD505-2E9C-101B-9397-08002B2CF9AE}" pid="62" name="NLLProjectOrderStatus">
    <vt:lpwstr/>
  </property>
  <property fmtid="{D5CDD505-2E9C-101B-9397-08002B2CF9AE}" pid="63" name="NLLReferenceGroup">
    <vt:lpwstr/>
  </property>
  <property fmtid="{D5CDD505-2E9C-101B-9397-08002B2CF9AE}" pid="64" name="NLLInitiationDate">
    <vt:lpwstr/>
  </property>
  <property fmtid="{D5CDD505-2E9C-101B-9397-08002B2CF9AE}" pid="66" name="NLLProjectNr">
    <vt:lpwstr/>
  </property>
  <property fmtid="{D5CDD505-2E9C-101B-9397-08002B2CF9AE}" pid="67" name="NLLWindingUpDate">
    <vt:lpwstr/>
  </property>
  <property fmtid="{D5CDD505-2E9C-101B-9397-08002B2CF9AE}" pid="68" name="NLLPTCProcessTeam">
    <vt:lpwstr/>
  </property>
  <property fmtid="{D5CDD505-2E9C-101B-9397-08002B2CF9AE}" pid="69" name="NLLImplementationDate">
    <vt:lpwstr/>
  </property>
  <property fmtid="{D5CDD505-2E9C-101B-9397-08002B2CF9AE}" pid="70" name="NLLLatestProjectTrackingDate">
    <vt:lpwstr/>
  </property>
  <property fmtid="{D5CDD505-2E9C-101B-9397-08002B2CF9AE}" pid="71" name="NLLProjectTypeText">
    <vt:lpwstr/>
  </property>
  <property fmtid="{D5CDD505-2E9C-101B-9397-08002B2CF9AE}" pid="72" name="NLLEstablishingDate">
    <vt:lpwstr/>
  </property>
  <property fmtid="{D5CDD505-2E9C-101B-9397-08002B2CF9AE}" pid="73" name="NLLProjectMember">
    <vt:lpwstr/>
  </property>
  <property fmtid="{D5CDD505-2E9C-101B-9397-08002B2CF9AE}" pid="74" name="NLLProcessTeamLookup">
    <vt:lpwstr/>
  </property>
  <property fmtid="{D5CDD505-2E9C-101B-9397-08002B2CF9AE}" pid="75" name="_dlc_policyId">
    <vt:lpwstr>0x010100D7963E0E5B7A40E5AEA07389401D709F007B1238BBD93543428C20870054E92DBF|1214505165</vt:lpwstr>
  </property>
  <property fmtid="{D5CDD505-2E9C-101B-9397-08002B2CF9AE}" pid="76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77" name="_dlc_DocIdItemGuid">
    <vt:lpwstr>6dcf5618-796c-438a-b8cd-47b7d684a862</vt:lpwstr>
  </property>
  <property fmtid="{D5CDD505-2E9C-101B-9397-08002B2CF9AE}" pid="78" name="_dlc_ExpireDate">
    <vt:filetime>2019-12-02T10:32:23Z</vt:filetime>
  </property>
  <property fmtid="{D5CDD505-2E9C-101B-9397-08002B2CF9AE}" pid="80" name="TaxCatchAll">
    <vt:lpwstr>984;#;#1021;#;#1949;#</vt:lpwstr>
  </property>
  <property fmtid="{D5CDD505-2E9C-101B-9397-08002B2CF9AE}" pid="82" name="Order">
    <vt:r8>2087200</vt:r8>
  </property>
  <property fmtid="{D5CDD505-2E9C-101B-9397-08002B2CF9AE}" pid="83" name="xd_ProgID">
    <vt:lpwstr/>
  </property>
  <property fmtid="{D5CDD505-2E9C-101B-9397-08002B2CF9AE}" pid="84" name="_SourceUrl">
    <vt:lpwstr/>
  </property>
  <property fmtid="{D5CDD505-2E9C-101B-9397-08002B2CF9AE}" pid="85" name="_SharedFileIndex">
    <vt:lpwstr/>
  </property>
  <property fmtid="{D5CDD505-2E9C-101B-9397-08002B2CF9AE}" pid="86" name="TemplateUrl">
    <vt:lpwstr/>
  </property>
  <property fmtid="{D5CDD505-2E9C-101B-9397-08002B2CF9AE}" pid="88" name="NLLDecisionLevelGoverning">
    <vt:lpwstr/>
  </property>
  <property fmtid="{D5CDD505-2E9C-101B-9397-08002B2CF9AE}" pid="89" name="NLLFactOwner">
    <vt:lpwstr/>
  </property>
  <property fmtid="{D5CDD505-2E9C-101B-9397-08002B2CF9AE}" pid="90" name="NLLFactOwnerText">
    <vt:lpwstr/>
  </property>
  <property fmtid="{D5CDD505-2E9C-101B-9397-08002B2CF9AE}" pid="91" name="xd_Signature">
    <vt:bool>false</vt:bool>
  </property>
  <property fmtid="{D5CDD505-2E9C-101B-9397-08002B2CF9AE}" pid="92" name="NLLDecisionLevel">
    <vt:lpwstr/>
  </property>
  <property fmtid="{D5CDD505-2E9C-101B-9397-08002B2CF9AE}" pid="93" name="NLLPTCProcessLeader">
    <vt:lpwstr/>
  </property>
  <property fmtid="{D5CDD505-2E9C-101B-9397-08002B2CF9AE}" pid="95" name="NLLPTCVISEditor">
    <vt:lpwstr/>
  </property>
</Properties>
</file>